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9"/>
  </p:notesMasterIdLst>
  <p:handoutMasterIdLst>
    <p:handoutMasterId r:id="rId20"/>
  </p:handoutMasterIdLst>
  <p:sldIdLst>
    <p:sldId id="271" r:id="rId2"/>
    <p:sldId id="256" r:id="rId3"/>
    <p:sldId id="257" r:id="rId4"/>
    <p:sldId id="258" r:id="rId5"/>
    <p:sldId id="259" r:id="rId6"/>
    <p:sldId id="261" r:id="rId7"/>
    <p:sldId id="262" r:id="rId8"/>
    <p:sldId id="269" r:id="rId9"/>
    <p:sldId id="270" r:id="rId10"/>
    <p:sldId id="274" r:id="rId11"/>
    <p:sldId id="275" r:id="rId12"/>
    <p:sldId id="263" r:id="rId13"/>
    <p:sldId id="264" r:id="rId14"/>
    <p:sldId id="267" r:id="rId15"/>
    <p:sldId id="268" r:id="rId16"/>
    <p:sldId id="272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abard_Jan\Bokard_projected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abard_Jan\Bokard_projected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gfdl_Rain!$Q$2</c:f>
              <c:strCache>
                <c:ptCount val="1"/>
                <c:pt idx="0">
                  <c:v>IMD_RAIN(2006-2014)</c:v>
                </c:pt>
              </c:strCache>
            </c:strRef>
          </c:tx>
          <c:marker>
            <c:symbol val="none"/>
          </c:marker>
          <c:cat>
            <c:strRef>
              <c:f>gfdl_Rain!$P$3:$P$14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gfdl_Rain!$Q$3:$Q$14</c:f>
              <c:numCache>
                <c:formatCode>General</c:formatCode>
                <c:ptCount val="12"/>
                <c:pt idx="0">
                  <c:v>6.097288899999997</c:v>
                </c:pt>
                <c:pt idx="1">
                  <c:v>5.0437665099999975</c:v>
                </c:pt>
                <c:pt idx="2">
                  <c:v>15.856712280000007</c:v>
                </c:pt>
                <c:pt idx="3">
                  <c:v>0.61858880000000005</c:v>
                </c:pt>
                <c:pt idx="4">
                  <c:v>4.0782532599999985</c:v>
                </c:pt>
                <c:pt idx="5">
                  <c:v>82.481968480000049</c:v>
                </c:pt>
                <c:pt idx="6">
                  <c:v>173.50905081000013</c:v>
                </c:pt>
                <c:pt idx="7">
                  <c:v>169.01974088000014</c:v>
                </c:pt>
                <c:pt idx="8">
                  <c:v>124.19052323000001</c:v>
                </c:pt>
                <c:pt idx="9">
                  <c:v>32.125013050000014</c:v>
                </c:pt>
                <c:pt idx="10">
                  <c:v>27.26469848</c:v>
                </c:pt>
                <c:pt idx="11">
                  <c:v>5.7021330400000005</c:v>
                </c:pt>
              </c:numCache>
            </c:numRef>
          </c:val>
        </c:ser>
        <c:ser>
          <c:idx val="1"/>
          <c:order val="1"/>
          <c:tx>
            <c:strRef>
              <c:f>gfdl_Rain!$R$2</c:f>
              <c:strCache>
                <c:ptCount val="1"/>
                <c:pt idx="0">
                  <c:v>GFDL_RAIN(2006-2014)</c:v>
                </c:pt>
              </c:strCache>
            </c:strRef>
          </c:tx>
          <c:marker>
            <c:symbol val="none"/>
          </c:marker>
          <c:cat>
            <c:strRef>
              <c:f>gfdl_Rain!$P$3:$P$14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gfdl_Rain!$R$3:$R$14</c:f>
              <c:numCache>
                <c:formatCode>General</c:formatCode>
                <c:ptCount val="12"/>
                <c:pt idx="0">
                  <c:v>1.3464780768000006</c:v>
                </c:pt>
                <c:pt idx="1">
                  <c:v>0</c:v>
                </c:pt>
                <c:pt idx="2">
                  <c:v>0.21923211772800011</c:v>
                </c:pt>
                <c:pt idx="3">
                  <c:v>8.2669455360000112E-3</c:v>
                </c:pt>
                <c:pt idx="4">
                  <c:v>9.4054914625824004</c:v>
                </c:pt>
                <c:pt idx="5">
                  <c:v>114.08167326077287</c:v>
                </c:pt>
                <c:pt idx="6">
                  <c:v>206.23946563033911</c:v>
                </c:pt>
                <c:pt idx="7">
                  <c:v>210.23697013966631</c:v>
                </c:pt>
                <c:pt idx="8">
                  <c:v>80.228456954971193</c:v>
                </c:pt>
                <c:pt idx="9">
                  <c:v>34.463868380487376</c:v>
                </c:pt>
                <c:pt idx="10">
                  <c:v>7.6434278695487956</c:v>
                </c:pt>
                <c:pt idx="11">
                  <c:v>0.99886898476799946</c:v>
                </c:pt>
              </c:numCache>
            </c:numRef>
          </c:val>
        </c:ser>
        <c:marker val="1"/>
        <c:axId val="65047168"/>
        <c:axId val="65192704"/>
      </c:lineChart>
      <c:catAx>
        <c:axId val="650471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Months</a:t>
                </a:r>
              </a:p>
            </c:rich>
          </c:tx>
          <c:layout/>
        </c:title>
        <c:tickLblPos val="nextTo"/>
        <c:crossAx val="65192704"/>
        <c:crosses val="autoZero"/>
        <c:auto val="1"/>
        <c:lblAlgn val="ctr"/>
        <c:lblOffset val="100"/>
      </c:catAx>
      <c:valAx>
        <c:axId val="651927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Rainfall (mm)</a:t>
                </a:r>
              </a:p>
            </c:rich>
          </c:tx>
          <c:layout/>
        </c:title>
        <c:numFmt formatCode="General" sourceLinked="1"/>
        <c:tickLblPos val="nextTo"/>
        <c:crossAx val="65047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652942167654192"/>
          <c:y val="0.36860294294342422"/>
          <c:w val="0.3588436263280857"/>
          <c:h val="0.14716511402503984"/>
        </c:manualLayout>
      </c:layout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gfdl_Rain!$U$2</c:f>
              <c:strCache>
                <c:ptCount val="1"/>
                <c:pt idx="0">
                  <c:v>IMD_RAIN(2006-2014)</c:v>
                </c:pt>
              </c:strCache>
            </c:strRef>
          </c:tx>
          <c:cat>
            <c:numRef>
              <c:f>gfdl_Rain!$T$3:$T$11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gfdl_Rain!$U$3:$U$11</c:f>
              <c:numCache>
                <c:formatCode>General</c:formatCode>
                <c:ptCount val="9"/>
                <c:pt idx="0">
                  <c:v>1039.090147599999</c:v>
                </c:pt>
                <c:pt idx="1">
                  <c:v>601.40214059999948</c:v>
                </c:pt>
                <c:pt idx="2">
                  <c:v>545.63852259999999</c:v>
                </c:pt>
                <c:pt idx="3">
                  <c:v>838.63411479999968</c:v>
                </c:pt>
                <c:pt idx="4">
                  <c:v>869.10636720000014</c:v>
                </c:pt>
                <c:pt idx="5">
                  <c:v>607.32261539999922</c:v>
                </c:pt>
                <c:pt idx="6">
                  <c:v>381.29578100000003</c:v>
                </c:pt>
                <c:pt idx="7">
                  <c:v>835.17041660000041</c:v>
                </c:pt>
                <c:pt idx="8">
                  <c:v>742.21727140000007</c:v>
                </c:pt>
              </c:numCache>
            </c:numRef>
          </c:val>
        </c:ser>
        <c:ser>
          <c:idx val="1"/>
          <c:order val="1"/>
          <c:tx>
            <c:strRef>
              <c:f>gfdl_Rain!$V$2</c:f>
              <c:strCache>
                <c:ptCount val="1"/>
                <c:pt idx="0">
                  <c:v>GFDL_RAIN(2006-2014)</c:v>
                </c:pt>
              </c:strCache>
            </c:strRef>
          </c:tx>
          <c:cat>
            <c:numRef>
              <c:f>gfdl_Rain!$T$3:$T$11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gfdl_Rain!$V$3:$V$11</c:f>
              <c:numCache>
                <c:formatCode>General</c:formatCode>
                <c:ptCount val="9"/>
                <c:pt idx="0">
                  <c:v>919.65314283523139</c:v>
                </c:pt>
                <c:pt idx="1">
                  <c:v>622.56091641580758</c:v>
                </c:pt>
                <c:pt idx="2">
                  <c:v>307.07530032879373</c:v>
                </c:pt>
                <c:pt idx="3">
                  <c:v>709.63858072906555</c:v>
                </c:pt>
                <c:pt idx="4">
                  <c:v>1055.087480832364</c:v>
                </c:pt>
                <c:pt idx="5">
                  <c:v>814.8468848021854</c:v>
                </c:pt>
                <c:pt idx="6">
                  <c:v>762.92131202222379</c:v>
                </c:pt>
                <c:pt idx="7">
                  <c:v>756.21851501932792</c:v>
                </c:pt>
                <c:pt idx="8">
                  <c:v>700.71986524700196</c:v>
                </c:pt>
              </c:numCache>
            </c:numRef>
          </c:val>
        </c:ser>
        <c:axId val="67061248"/>
        <c:axId val="67063168"/>
      </c:barChart>
      <c:catAx>
        <c:axId val="67061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Years</a:t>
                </a:r>
              </a:p>
            </c:rich>
          </c:tx>
          <c:layout/>
        </c:title>
        <c:numFmt formatCode="General" sourceLinked="1"/>
        <c:tickLblPos val="nextTo"/>
        <c:crossAx val="67063168"/>
        <c:crosses val="autoZero"/>
        <c:auto val="1"/>
        <c:lblAlgn val="ctr"/>
        <c:lblOffset val="100"/>
      </c:catAx>
      <c:valAx>
        <c:axId val="670631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Rainfall (mm)</a:t>
                </a:r>
              </a:p>
            </c:rich>
          </c:tx>
          <c:layout/>
        </c:title>
        <c:numFmt formatCode="General" sourceLinked="1"/>
        <c:tickLblPos val="nextTo"/>
        <c:crossAx val="6706124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E5CED-DC96-44BA-B151-51CDB280D860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CD7F2-1976-4EC9-A133-A242D3BE8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05562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D3087-D54A-4A91-8382-0913F0B5BCE0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E5811-428E-4BB9-AFED-6B32E9B9F3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2263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E5811-428E-4BB9-AFED-6B32E9B9F35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9069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E5811-428E-4BB9-AFED-6B32E9B9F3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9069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FEC-6F74-4C95-AA00-A5CA5008391E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097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D9B7-0A1D-4779-B656-DDFC0C4BECE5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821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309-897E-445B-9C12-17DF3C5B1317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096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3D5C-298E-430A-AF2C-CC66F0099E55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8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5336D-E209-4B30-9600-4BF252275E9C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922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9E3C7-C926-40AB-B66B-133D216FDBF1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287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1425-9BD0-4BE7-990A-41BC5FAB1B82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543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371F-F7FB-449F-9D74-F7BE36205806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720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F5E6E-BE31-4051-9B15-20071573B9C4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37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352F-AA8B-45FD-9672-209C95E31B93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961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F991-2B13-4BE8-BA15-F4E64724FD57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91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3B4A4-EA6D-4B50-A5BB-1A2923750316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0B5DC-8A2B-4A68-BEF4-5BF34DEDF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520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Logo_WOT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6400"/>
            <a:ext cx="659199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373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7"/>
            <a:ext cx="8839200" cy="886544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Cambria" panose="02040503050406030204" pitchFamily="18" charset="0"/>
              </a:rPr>
              <a:t>Community perceptions about Climatic risks in the block</a:t>
            </a:r>
            <a:endParaRPr lang="en-IN" sz="28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5" y="3055807"/>
            <a:ext cx="8586054" cy="3240360"/>
          </a:xfrm>
        </p:spPr>
        <p:txBody>
          <a:bodyPr>
            <a:normAutofit/>
          </a:bodyPr>
          <a:lstStyle/>
          <a:p>
            <a:pPr marL="533400" indent="0">
              <a:buNone/>
            </a:pPr>
            <a:r>
              <a:rPr lang="en-IN" sz="2400" b="1" dirty="0" smtClean="0">
                <a:latin typeface="Calibri" pitchFamily="34" charset="0"/>
                <a:cs typeface="Calibri" pitchFamily="34" charset="0"/>
              </a:rPr>
              <a:t>Important climate risks as perceived by farmers from villages in </a:t>
            </a:r>
            <a:r>
              <a:rPr lang="en-IN" sz="2400" b="1" dirty="0" err="1" smtClean="0">
                <a:latin typeface="Calibri" pitchFamily="34" charset="0"/>
                <a:cs typeface="Calibri" pitchFamily="34" charset="0"/>
              </a:rPr>
              <a:t>Bhokardhan</a:t>
            </a:r>
            <a:r>
              <a:rPr lang="en-IN" sz="2400" b="1" dirty="0" smtClean="0">
                <a:latin typeface="Calibri" pitchFamily="34" charset="0"/>
                <a:cs typeface="Calibri" pitchFamily="34" charset="0"/>
              </a:rPr>
              <a:t> block:</a:t>
            </a:r>
          </a:p>
          <a:p>
            <a:pPr marL="990600" indent="-457200"/>
            <a:r>
              <a:rPr lang="en-IN" sz="2400" dirty="0" smtClean="0">
                <a:latin typeface="Calibri" pitchFamily="34" charset="0"/>
                <a:cs typeface="Calibri" pitchFamily="34" charset="0"/>
              </a:rPr>
              <a:t>Drought &amp; drought like situation</a:t>
            </a:r>
          </a:p>
          <a:p>
            <a:pPr marL="990600" indent="-457200"/>
            <a:r>
              <a:rPr lang="en-IN" sz="2400" dirty="0" smtClean="0">
                <a:latin typeface="Calibri" pitchFamily="34" charset="0"/>
                <a:cs typeface="Calibri" pitchFamily="34" charset="0"/>
              </a:rPr>
              <a:t>Prolonged dry spells</a:t>
            </a:r>
          </a:p>
          <a:p>
            <a:pPr marL="990600" indent="-457200"/>
            <a:r>
              <a:rPr lang="en-IN" sz="2400" dirty="0" smtClean="0">
                <a:latin typeface="Calibri" pitchFamily="34" charset="0"/>
                <a:cs typeface="Calibri" pitchFamily="34" charset="0"/>
              </a:rPr>
              <a:t>Increased summer and winter temperatures</a:t>
            </a:r>
          </a:p>
          <a:p>
            <a:pPr marL="990600" indent="-457200"/>
            <a:r>
              <a:rPr lang="en-IN" sz="2400" dirty="0" smtClean="0">
                <a:latin typeface="Calibri" pitchFamily="34" charset="0"/>
                <a:cs typeface="Calibri" pitchFamily="34" charset="0"/>
              </a:rPr>
              <a:t>Unseasonal / delayed rainfall</a:t>
            </a:r>
          </a:p>
          <a:p>
            <a:pPr marL="990600" indent="-457200"/>
            <a:r>
              <a:rPr lang="en-IN" sz="2400" dirty="0" smtClean="0">
                <a:latin typeface="Calibri" pitchFamily="34" charset="0"/>
                <a:cs typeface="Calibri" pitchFamily="34" charset="0"/>
              </a:rPr>
              <a:t>Hailstorms</a:t>
            </a:r>
            <a:endParaRPr lang="en-IN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10" descr="wotr-logo+-+transper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961" y="6324600"/>
            <a:ext cx="1295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3442" y="1295400"/>
            <a:ext cx="78946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1F497D"/>
                </a:solidFill>
                <a:ea typeface="Calibri"/>
                <a:cs typeface="Times New Roman"/>
              </a:rPr>
              <a:t>Information collected through -- </a:t>
            </a:r>
            <a:r>
              <a:rPr lang="en-IN" sz="2000" b="1" dirty="0" smtClean="0">
                <a:solidFill>
                  <a:srgbClr val="1F497D"/>
                </a:solidFill>
                <a:ea typeface="Calibri"/>
                <a:cs typeface="Times New Roman"/>
              </a:rPr>
              <a:t>Community </a:t>
            </a:r>
            <a:r>
              <a:rPr lang="en-IN" sz="2000" b="1" dirty="0">
                <a:solidFill>
                  <a:srgbClr val="1F497D"/>
                </a:solidFill>
                <a:ea typeface="Calibri"/>
                <a:cs typeface="Times New Roman"/>
              </a:rPr>
              <a:t>Driven Vulnerability Evaluation – Programme Designer</a:t>
            </a:r>
            <a:r>
              <a:rPr lang="en-IN" sz="2000" dirty="0">
                <a:solidFill>
                  <a:srgbClr val="1F497D"/>
                </a:solidFill>
                <a:ea typeface="Calibri"/>
                <a:cs typeface="Times New Roman"/>
              </a:rPr>
              <a:t> (</a:t>
            </a:r>
            <a:r>
              <a:rPr lang="en-IN" sz="2000" dirty="0" err="1">
                <a:solidFill>
                  <a:srgbClr val="1F497D"/>
                </a:solidFill>
                <a:ea typeface="Calibri"/>
                <a:cs typeface="Times New Roman"/>
              </a:rPr>
              <a:t>CoDrive</a:t>
            </a:r>
            <a:r>
              <a:rPr lang="en-IN" sz="2000" dirty="0">
                <a:solidFill>
                  <a:srgbClr val="1F497D"/>
                </a:solidFill>
                <a:ea typeface="Calibri"/>
                <a:cs typeface="Times New Roman"/>
              </a:rPr>
              <a:t>-PD) </a:t>
            </a:r>
            <a:r>
              <a:rPr lang="en-IN" sz="2000" dirty="0" smtClean="0">
                <a:solidFill>
                  <a:srgbClr val="1F497D"/>
                </a:solidFill>
                <a:ea typeface="Calibri"/>
                <a:cs typeface="Times New Roman"/>
              </a:rPr>
              <a:t>tool, developed </a:t>
            </a:r>
            <a:r>
              <a:rPr lang="en-IN" sz="2000" dirty="0">
                <a:solidFill>
                  <a:srgbClr val="1F497D"/>
                </a:solidFill>
                <a:ea typeface="Calibri"/>
                <a:cs typeface="Times New Roman"/>
              </a:rPr>
              <a:t>by </a:t>
            </a:r>
            <a:r>
              <a:rPr lang="en-IN" sz="2000" dirty="0" smtClean="0">
                <a:solidFill>
                  <a:srgbClr val="1F497D"/>
                </a:solidFill>
                <a:ea typeface="Calibri"/>
                <a:cs typeface="Times New Roman"/>
              </a:rPr>
              <a:t>WOTR: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1F497D"/>
                </a:solidFill>
                <a:ea typeface="Calibri"/>
                <a:cs typeface="Times New Roman"/>
              </a:rPr>
              <a:t>The tool helps in documenting community’s </a:t>
            </a:r>
            <a:r>
              <a:rPr lang="en-IN" sz="2000" dirty="0">
                <a:solidFill>
                  <a:srgbClr val="1F497D"/>
                </a:solidFill>
                <a:ea typeface="Calibri"/>
                <a:cs typeface="Times New Roman"/>
              </a:rPr>
              <a:t>knowledge of the local climate trends, coping responses, and </a:t>
            </a:r>
            <a:r>
              <a:rPr lang="en-IN" sz="2000" dirty="0" smtClean="0">
                <a:solidFill>
                  <a:srgbClr val="1F497D"/>
                </a:solidFill>
                <a:ea typeface="Calibri"/>
                <a:cs typeface="Times New Roman"/>
              </a:rPr>
              <a:t>history</a:t>
            </a:r>
            <a:endParaRPr lang="en-US" sz="2000" dirty="0">
              <a:solidFill>
                <a:srgbClr val="1F497D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77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315200" cy="792087"/>
          </a:xfrm>
        </p:spPr>
        <p:txBody>
          <a:bodyPr>
            <a:normAutofit/>
          </a:bodyPr>
          <a:lstStyle/>
          <a:p>
            <a:pPr algn="l"/>
            <a:r>
              <a:rPr lang="en-IN" sz="3200" dirty="0" smtClean="0">
                <a:latin typeface="Cambria" panose="02040503050406030204" pitchFamily="18" charset="0"/>
              </a:rPr>
              <a:t>Major impacts </a:t>
            </a:r>
            <a:endParaRPr lang="en-IN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01372" cy="3124200"/>
          </a:xfrm>
        </p:spPr>
        <p:txBody>
          <a:bodyPr>
            <a:normAutofit/>
          </a:bodyPr>
          <a:lstStyle/>
          <a:p>
            <a:pPr marL="990600" indent="-457200"/>
            <a:r>
              <a:rPr lang="en-IN" sz="2400" dirty="0" smtClean="0">
                <a:latin typeface="Cambria" panose="02040503050406030204" pitchFamily="18" charset="0"/>
              </a:rPr>
              <a:t>Decrease in productivity of crops</a:t>
            </a:r>
            <a:endParaRPr lang="en-IN" sz="2400" strike="sngStrike" dirty="0" smtClean="0">
              <a:latin typeface="Cambria" panose="02040503050406030204" pitchFamily="18" charset="0"/>
            </a:endParaRPr>
          </a:p>
          <a:p>
            <a:pPr marL="990600" indent="-457200"/>
            <a:r>
              <a:rPr lang="en-IN" sz="2400" dirty="0" smtClean="0">
                <a:latin typeface="Cambria" panose="02040503050406030204" pitchFamily="18" charset="0"/>
              </a:rPr>
              <a:t>Groundwater decline</a:t>
            </a:r>
          </a:p>
          <a:p>
            <a:pPr marL="990600" indent="-457200"/>
            <a:r>
              <a:rPr lang="en-IN" sz="2400" dirty="0" smtClean="0">
                <a:latin typeface="Cambria" panose="02040503050406030204" pitchFamily="18" charset="0"/>
              </a:rPr>
              <a:t>Decrease in soil moisture </a:t>
            </a:r>
            <a:endParaRPr lang="en-IN" sz="2400" strike="sngStrike" dirty="0" smtClean="0">
              <a:latin typeface="Cambria" panose="02040503050406030204" pitchFamily="18" charset="0"/>
            </a:endParaRPr>
          </a:p>
          <a:p>
            <a:pPr marL="990600" indent="-457200"/>
            <a:r>
              <a:rPr lang="en-IN" sz="2400" dirty="0" smtClean="0">
                <a:latin typeface="Cambria" panose="02040503050406030204" pitchFamily="18" charset="0"/>
              </a:rPr>
              <a:t>Decrease in fodder resources</a:t>
            </a:r>
          </a:p>
          <a:p>
            <a:pPr marL="990600" indent="-457200"/>
            <a:r>
              <a:rPr lang="en-IN" sz="2400" dirty="0" smtClean="0">
                <a:latin typeface="Cambria" panose="02040503050406030204" pitchFamily="18" charset="0"/>
              </a:rPr>
              <a:t>Increase in incidence of diseases (among livestock)</a:t>
            </a:r>
          </a:p>
          <a:p>
            <a:pPr marL="990600" indent="-457200"/>
            <a:r>
              <a:rPr lang="en-IN" sz="2400" dirty="0" smtClean="0">
                <a:latin typeface="Cambria" panose="02040503050406030204" pitchFamily="18" charset="0"/>
              </a:rPr>
              <a:t>Income levels have gone down</a:t>
            </a:r>
            <a:endParaRPr lang="en-IN" sz="2400" strike="sngStrike" dirty="0" smtClean="0">
              <a:latin typeface="Cambria" panose="02040503050406030204" pitchFamily="18" charset="0"/>
            </a:endParaRPr>
          </a:p>
          <a:p>
            <a:pPr marL="990600" indent="-457200"/>
            <a:endParaRPr lang="en-IN" sz="2800" dirty="0" smtClean="0">
              <a:latin typeface="Cambria" panose="02040503050406030204" pitchFamily="18" charset="0"/>
            </a:endParaRPr>
          </a:p>
          <a:p>
            <a:pPr marL="990600" indent="-457200"/>
            <a:endParaRPr lang="en-IN" sz="28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0" descr="wotr-logo+-+transper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76181"/>
            <a:ext cx="1143000" cy="61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4648200"/>
            <a:ext cx="811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Key question -- Can climate projections help in developing appropriate strategies to minimize risks and maximize opportunities?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440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Opportunities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The resolution of projected (0.25×0.25°) data is comparable to the ground data (IMD) </a:t>
            </a:r>
            <a:r>
              <a:rPr lang="en-US" dirty="0" smtClean="0"/>
              <a:t>-- which </a:t>
            </a:r>
            <a:r>
              <a:rPr lang="en-US" dirty="0"/>
              <a:t>offers </a:t>
            </a:r>
            <a:r>
              <a:rPr lang="en-US" dirty="0" smtClean="0"/>
              <a:t>opportunity to </a:t>
            </a:r>
            <a:r>
              <a:rPr lang="en-US" dirty="0"/>
              <a:t>study potential impact of climate </a:t>
            </a:r>
            <a:r>
              <a:rPr lang="en-US" dirty="0" smtClean="0"/>
              <a:t>change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Use of projected climate data sets to assess wet </a:t>
            </a:r>
            <a:r>
              <a:rPr lang="en-US" dirty="0"/>
              <a:t>and dry spells </a:t>
            </a:r>
            <a:r>
              <a:rPr lang="en-US" dirty="0" smtClean="0"/>
              <a:t>– implications for crop and </a:t>
            </a:r>
            <a:r>
              <a:rPr lang="en-US" dirty="0"/>
              <a:t>water resources </a:t>
            </a:r>
            <a:r>
              <a:rPr lang="en-US" dirty="0" smtClean="0"/>
              <a:t>management</a:t>
            </a:r>
          </a:p>
          <a:p>
            <a:pPr marL="0" indent="0" algn="just">
              <a:buNone/>
            </a:pPr>
            <a:endParaRPr lang="en-US" strike="sngStrike" dirty="0"/>
          </a:p>
          <a:p>
            <a:pPr algn="just"/>
            <a:r>
              <a:rPr lang="en-US" dirty="0" smtClean="0"/>
              <a:t>Availability of data at daily scale -- helps in assessing and managing risks due to natural hazards such as Flood and Drought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AD85-2503-4072-A14D-DCE9D4B6CEA0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2" descr="W:\Logo_W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894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Limitations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Only one point represents the whole grid which covers two or three villages – therefore data not sufficient to assess vulnerabilities and develop adaptation plans at village level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At present use of data is limited to scientific community only.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453F-6D1E-4A37-B110-7C176FB6AAF1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2" descr="W:\Logo_W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0270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26720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 smtClean="0"/>
              <a:t>How to </a:t>
            </a:r>
            <a:r>
              <a:rPr lang="en-US" dirty="0" smtClean="0"/>
              <a:t>get 5*5km resolution data to make projections at village level -- that would help in designing location specific adaptation plans</a:t>
            </a:r>
          </a:p>
          <a:p>
            <a:pPr marL="0" indent="0" algn="just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b="1" dirty="0" smtClean="0"/>
              <a:t>How to </a:t>
            </a:r>
            <a:r>
              <a:rPr lang="en-US" dirty="0" smtClean="0"/>
              <a:t>downscale models and generate data that can help in developing location specific projections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b="1" dirty="0" smtClean="0"/>
              <a:t>What criteria</a:t>
            </a:r>
            <a:r>
              <a:rPr lang="en-US" dirty="0" smtClean="0"/>
              <a:t> to be considered while choosing a model based on regional characteristics and the purpose.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How to </a:t>
            </a:r>
            <a:r>
              <a:rPr lang="en-US" dirty="0" smtClean="0"/>
              <a:t>avoid biasness in the daily data.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3D5C-298E-430A-AF2C-CC66F0099E55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2" descr="W:\Logo_W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943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3000" y="28194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Thank You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160950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3D5C-298E-430A-AF2C-CC66F0099E55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2" descr="C:\Users\renie\Downloads\Picture3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2415" y="43359"/>
            <a:ext cx="5138097" cy="691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332656"/>
            <a:ext cx="65882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 smtClean="0">
                <a:solidFill>
                  <a:prstClr val="black"/>
                </a:solidFill>
                <a:latin typeface="Cambria" panose="02040503050406030204" pitchFamily="18" charset="0"/>
              </a:rPr>
              <a:t>Community Driven Vulnerability Evaluation (</a:t>
            </a:r>
            <a:r>
              <a:rPr lang="en-IN" dirty="0" err="1" smtClean="0">
                <a:solidFill>
                  <a:prstClr val="black"/>
                </a:solidFill>
                <a:latin typeface="Cambria" panose="02040503050406030204" pitchFamily="18" charset="0"/>
              </a:rPr>
              <a:t>CoDRIVE</a:t>
            </a:r>
            <a:r>
              <a:rPr lang="en-IN" dirty="0" smtClean="0">
                <a:solidFill>
                  <a:prstClr val="black"/>
                </a:solidFill>
                <a:latin typeface="Cambria" panose="02040503050406030204" pitchFamily="18" charset="0"/>
              </a:rPr>
              <a:t>)</a:t>
            </a:r>
            <a:endParaRPr lang="en-IN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13792" y="1639284"/>
            <a:ext cx="5760640" cy="637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err="1" smtClean="0">
                <a:solidFill>
                  <a:prstClr val="black"/>
                </a:solidFill>
                <a:latin typeface="Cambria" panose="02040503050406030204" pitchFamily="18" charset="0"/>
              </a:rPr>
              <a:t>Bhokardan</a:t>
            </a:r>
            <a:r>
              <a:rPr lang="en-IN" dirty="0" smtClean="0">
                <a:solidFill>
                  <a:prstClr val="black"/>
                </a:solidFill>
                <a:latin typeface="Cambria" panose="02040503050406030204" pitchFamily="18" charset="0"/>
              </a:rPr>
              <a:t>, </a:t>
            </a:r>
            <a:r>
              <a:rPr lang="en-IN" dirty="0" err="1" smtClean="0">
                <a:solidFill>
                  <a:prstClr val="black"/>
                </a:solidFill>
                <a:latin typeface="Cambria" panose="02040503050406030204" pitchFamily="18" charset="0"/>
              </a:rPr>
              <a:t>Jalna</a:t>
            </a:r>
            <a:endParaRPr lang="en-IN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46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1494"/>
            <a:ext cx="7315200" cy="720079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Cambria" panose="02040503050406030204" pitchFamily="18" charset="0"/>
              </a:rPr>
              <a:t>Responses by people</a:t>
            </a:r>
            <a:endParaRPr lang="en-IN" sz="44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877272"/>
          </a:xfrm>
        </p:spPr>
        <p:txBody>
          <a:bodyPr>
            <a:normAutofit fontScale="92500" lnSpcReduction="10000"/>
          </a:bodyPr>
          <a:lstStyle/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Shift from subsistence farming to cash cropping (Onions, soybean, BT cotton, vegetables)</a:t>
            </a: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Extensive irrigation (lateral, deepening, farm ponds)</a:t>
            </a: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Excessive use of fertilisers and pesticide  (to obtain better yields)</a:t>
            </a:r>
            <a:endParaRPr lang="en-IN" sz="2800" dirty="0">
              <a:latin typeface="Cambria" panose="02040503050406030204" pitchFamily="18" charset="0"/>
            </a:endParaRP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Relying on genetically modified seeds</a:t>
            </a: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Crop insurance, crop loans (fodder &amp; irrigation)</a:t>
            </a: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Migration </a:t>
            </a: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Shift from indigenous cotton to BT cotton (Labour shortages, yield is high)</a:t>
            </a: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Sugarcane to cotton (being water intensive)</a:t>
            </a: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Uptake of horticulture crops</a:t>
            </a:r>
          </a:p>
          <a:p>
            <a:pPr marL="990600" indent="-457200"/>
            <a:r>
              <a:rPr lang="en-IN" sz="2800" dirty="0" smtClean="0">
                <a:latin typeface="Cambria" panose="02040503050406030204" pitchFamily="18" charset="0"/>
              </a:rPr>
              <a:t>Health issues have increased</a:t>
            </a:r>
          </a:p>
          <a:p>
            <a:pPr marL="990600" indent="-457200"/>
            <a:endParaRPr lang="en-IN" sz="2800" dirty="0" smtClean="0">
              <a:latin typeface="Cambria" panose="02040503050406030204" pitchFamily="18" charset="0"/>
            </a:endParaRPr>
          </a:p>
          <a:p>
            <a:pPr marL="990600" indent="-457200"/>
            <a:endParaRPr lang="en-IN" sz="28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10" descr="wotr-logo+-+transper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16362"/>
            <a:ext cx="1219200" cy="651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836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of climate projection data to assess future vulnerability to </a:t>
            </a:r>
            <a:r>
              <a:rPr lang="en-US" smtClean="0"/>
              <a:t>develop </a:t>
            </a:r>
            <a:r>
              <a:rPr lang="en-US" smtClean="0"/>
              <a:t>adaptation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124200"/>
            <a:ext cx="5943600" cy="990600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r>
              <a:rPr lang="en-US" sz="9600" dirty="0" err="1" smtClean="0">
                <a:solidFill>
                  <a:schemeClr val="tx1"/>
                </a:solidFill>
              </a:rPr>
              <a:t>Aradhana</a:t>
            </a:r>
            <a:r>
              <a:rPr lang="en-US" sz="9600" dirty="0" smtClean="0">
                <a:solidFill>
                  <a:schemeClr val="tx1"/>
                </a:solidFill>
              </a:rPr>
              <a:t> </a:t>
            </a:r>
            <a:r>
              <a:rPr lang="en-US" sz="9600" dirty="0" err="1" smtClean="0">
                <a:solidFill>
                  <a:schemeClr val="tx1"/>
                </a:solidFill>
              </a:rPr>
              <a:t>Yaduvanshi</a:t>
            </a:r>
            <a:endParaRPr lang="en-US" sz="9600" dirty="0" smtClean="0">
              <a:solidFill>
                <a:schemeClr val="tx1"/>
              </a:solidFill>
            </a:endParaRPr>
          </a:p>
          <a:p>
            <a:r>
              <a:rPr lang="en-US" sz="9600" dirty="0" smtClean="0">
                <a:solidFill>
                  <a:schemeClr val="tx1"/>
                </a:solidFill>
              </a:rPr>
              <a:t>Watershed </a:t>
            </a:r>
            <a:r>
              <a:rPr lang="en-US" sz="9600" dirty="0" err="1" smtClean="0">
                <a:solidFill>
                  <a:schemeClr val="tx1"/>
                </a:solidFill>
              </a:rPr>
              <a:t>Organisation</a:t>
            </a:r>
            <a:r>
              <a:rPr lang="en-US" sz="9600" dirty="0" smtClean="0">
                <a:solidFill>
                  <a:schemeClr val="tx1"/>
                </a:solidFill>
              </a:rPr>
              <a:t> Trust</a:t>
            </a:r>
          </a:p>
          <a:p>
            <a:r>
              <a:rPr lang="en-US" sz="9600" dirty="0" smtClean="0">
                <a:solidFill>
                  <a:schemeClr val="tx1"/>
                </a:solidFill>
              </a:rPr>
              <a:t>Pune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W:\Logo_WOT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726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Climate Projections at regional level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BD30-CFE6-4389-A982-31EFE2734F87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2223655"/>
            <a:ext cx="2590800" cy="1676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Adaptation planning at Regional level (Block level or District level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1524000"/>
            <a:ext cx="2514600" cy="3429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CMIP-5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Spatial Resolution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(2.5*2.5 °)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Modeling group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GHG Emission Scenarios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31242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76332" y="2340012"/>
            <a:ext cx="41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11" name="Cloud Callout 10"/>
          <p:cNvSpPr/>
          <p:nvPr/>
        </p:nvSpPr>
        <p:spPr>
          <a:xfrm>
            <a:off x="4743450" y="1219200"/>
            <a:ext cx="2419350" cy="1143000"/>
          </a:xfrm>
          <a:prstGeom prst="cloudCallout">
            <a:avLst>
              <a:gd name="adj1" fmla="val -57197"/>
              <a:gd name="adj2" fmla="val 839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Fine spatial resolution data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2" descr="W:\Logo_W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638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Fine Spatial Resolution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i="1" dirty="0" smtClean="0"/>
              <a:t>   How to get…</a:t>
            </a:r>
          </a:p>
          <a:p>
            <a:pPr marL="0" indent="0" algn="just">
              <a:buNone/>
            </a:pPr>
            <a:endParaRPr lang="en-US" i="1" dirty="0" smtClean="0"/>
          </a:p>
          <a:p>
            <a:pPr algn="just"/>
            <a:r>
              <a:rPr lang="en-US" dirty="0" smtClean="0"/>
              <a:t>Run (General circulation model) </a:t>
            </a:r>
            <a:r>
              <a:rPr lang="en-US" dirty="0"/>
              <a:t>GCM </a:t>
            </a:r>
            <a:r>
              <a:rPr lang="en-US" dirty="0" smtClean="0"/>
              <a:t>at a finer resolution</a:t>
            </a:r>
          </a:p>
          <a:p>
            <a:pPr algn="just"/>
            <a:r>
              <a:rPr lang="en-US" dirty="0" smtClean="0"/>
              <a:t>Downscale the data</a:t>
            </a:r>
          </a:p>
          <a:p>
            <a:pPr algn="just"/>
            <a:r>
              <a:rPr lang="en-US" dirty="0" smtClean="0"/>
              <a:t>Run a Regional climate model (RCM)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B193-CD03-4251-962C-959A924FD051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 descr="W:\Logo_W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88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Projected climate data at regional level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497919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application point of view, two sources of data accessed: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CORDEX South Asia data (0.5×0.5°)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NEX-GDDP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(0.25×0.25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°)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C269-A8F3-4FB7-8177-AA97634D6E68}" type="datetime1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2" descr="W:\Logo_W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156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NEX-GDDP Data Analysis – </a:t>
            </a:r>
            <a:r>
              <a:rPr lang="en-US" sz="2800" dirty="0" smtClean="0"/>
              <a:t>Case of </a:t>
            </a:r>
            <a:r>
              <a:rPr lang="en-US" sz="2800" dirty="0" err="1" smtClean="0"/>
              <a:t>Bhokardhan</a:t>
            </a:r>
            <a:r>
              <a:rPr lang="en-US" sz="2800" dirty="0" smtClean="0"/>
              <a:t> block in </a:t>
            </a:r>
            <a:r>
              <a:rPr lang="en-US" sz="2800" dirty="0" err="1" smtClean="0"/>
              <a:t>Jalna</a:t>
            </a:r>
            <a:r>
              <a:rPr lang="en-US" sz="2800" dirty="0" smtClean="0"/>
              <a:t> district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0295606"/>
              </p:ext>
            </p:extLst>
          </p:nvPr>
        </p:nvGraphicFramePr>
        <p:xfrm>
          <a:off x="152400" y="1905000"/>
          <a:ext cx="5489575" cy="266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269E-38D4-4900-8DC7-ECE4DABD4832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19271869"/>
              </p:ext>
            </p:extLst>
          </p:nvPr>
        </p:nvGraphicFramePr>
        <p:xfrm>
          <a:off x="3962400" y="3657600"/>
          <a:ext cx="50673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1371600"/>
            <a:ext cx="655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Comparison of Rainfall data for </a:t>
            </a:r>
            <a:r>
              <a:rPr lang="en-US" dirty="0" err="1" smtClean="0"/>
              <a:t>Bhokardhan</a:t>
            </a:r>
            <a:r>
              <a:rPr lang="en-US" dirty="0" smtClean="0"/>
              <a:t> block in </a:t>
            </a:r>
            <a:r>
              <a:rPr lang="en-US" dirty="0" err="1" smtClean="0"/>
              <a:t>Jalna</a:t>
            </a:r>
            <a:r>
              <a:rPr lang="en-US" dirty="0" smtClean="0"/>
              <a:t> district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1828800" y="4343400"/>
            <a:ext cx="2133600" cy="1066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Annual Average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6248400" y="1905000"/>
            <a:ext cx="2286000" cy="990600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Long-term Monthly Average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2" descr="W:\Logo_WOT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9515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adhana\Desktop\Seasonall Clima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10599" cy="571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2" descr="W:\Logo_WOT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57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Inferences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b="1" i="1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F5E6E-BE31-4051-9B15-20071573B9C4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3010936"/>
              </p:ext>
            </p:extLst>
          </p:nvPr>
        </p:nvGraphicFramePr>
        <p:xfrm>
          <a:off x="609600" y="1454055"/>
          <a:ext cx="8077200" cy="40323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521905"/>
                <a:gridCol w="1775557"/>
                <a:gridCol w="1593246"/>
                <a:gridCol w="1593246"/>
                <a:gridCol w="1593246"/>
              </a:tblGrid>
              <a:tr h="11432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Base </a:t>
                      </a:r>
                      <a:endParaRPr lang="en-US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Period</a:t>
                      </a: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(1985-2014)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Near</a:t>
                      </a:r>
                    </a:p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 Century</a:t>
                      </a: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(2016-2040)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Mid </a:t>
                      </a:r>
                      <a:endParaRPr lang="en-US" sz="20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Century</a:t>
                      </a: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(2041-2070)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End</a:t>
                      </a:r>
                    </a:p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 Century</a:t>
                      </a: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(2071-2100)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900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Min </a:t>
                      </a:r>
                      <a:r>
                        <a:rPr lang="en-US" sz="2000" u="none" strike="noStrike" dirty="0" smtClean="0">
                          <a:effectLst/>
                        </a:rPr>
                        <a:t>Temp</a:t>
                      </a:r>
                    </a:p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Change (°C)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19.11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+1.8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+2.91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+3.76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337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Max </a:t>
                      </a:r>
                      <a:r>
                        <a:rPr lang="en-US" sz="2000" u="none" strike="noStrike" dirty="0" smtClean="0">
                          <a:effectLst/>
                        </a:rPr>
                        <a:t>Temp</a:t>
                      </a:r>
                    </a:p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Change (°C)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33.28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+1.08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+2.32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+3.22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1652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Rainfall %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change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675.24mm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+13.77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+13.60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+26.50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90600" y="55626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Increase in minimum temperature higher then Maximum Temperature</a:t>
            </a:r>
          </a:p>
        </p:txBody>
      </p:sp>
      <p:pic>
        <p:nvPicPr>
          <p:cNvPr id="10" name="Picture 2" descr="W:\Logo_W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13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No long term trend </a:t>
            </a:r>
            <a:r>
              <a:rPr lang="en-US" dirty="0"/>
              <a:t>observed </a:t>
            </a:r>
            <a:r>
              <a:rPr lang="en-US" dirty="0" smtClean="0"/>
              <a:t>in temperature </a:t>
            </a:r>
            <a:r>
              <a:rPr lang="en-US" dirty="0"/>
              <a:t>and </a:t>
            </a:r>
            <a:r>
              <a:rPr lang="en-US" dirty="0" smtClean="0"/>
              <a:t>precipitation for near century  and end century</a:t>
            </a:r>
          </a:p>
          <a:p>
            <a:pPr algn="just"/>
            <a:r>
              <a:rPr lang="en-US" dirty="0" smtClean="0"/>
              <a:t>Positive trend observed </a:t>
            </a:r>
            <a:r>
              <a:rPr lang="en-US" dirty="0"/>
              <a:t>in  </a:t>
            </a:r>
            <a:r>
              <a:rPr lang="en-US" dirty="0" smtClean="0"/>
              <a:t>minimum and maximum temperature for mid century</a:t>
            </a:r>
          </a:p>
          <a:p>
            <a:pPr algn="just"/>
            <a:r>
              <a:rPr lang="en-US" dirty="0" smtClean="0"/>
              <a:t>Change in minimum and maximum temperature is significant at 5% level of Significance in all three centuries.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3D5C-298E-430A-AF2C-CC66F0099E55}" type="datetime1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B5DC-8A2B-4A68-BEF4-5BF34DEDFA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 descr="W:\Logo_WO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26877"/>
            <a:ext cx="1343118" cy="63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90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</TotalTime>
  <Words>689</Words>
  <Application>Microsoft Office PowerPoint</Application>
  <PresentationFormat>On-screen Show (4:3)</PresentationFormat>
  <Paragraphs>141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Use of climate projection data to assess future vulnerability to develop adaptation plan</vt:lpstr>
      <vt:lpstr>Climate Projections at regional level</vt:lpstr>
      <vt:lpstr>Fine Spatial Resolution Data</vt:lpstr>
      <vt:lpstr>Projected climate data at regional level</vt:lpstr>
      <vt:lpstr>NEX-GDDP Data Analysis – Case of Bhokardhan block in Jalna district</vt:lpstr>
      <vt:lpstr>Slide 7</vt:lpstr>
      <vt:lpstr>Key Inferences</vt:lpstr>
      <vt:lpstr>Slide 9</vt:lpstr>
      <vt:lpstr>Community perceptions about Climatic risks in the block</vt:lpstr>
      <vt:lpstr>Major impacts </vt:lpstr>
      <vt:lpstr>Opportunities</vt:lpstr>
      <vt:lpstr>Limitations</vt:lpstr>
      <vt:lpstr>To Learn</vt:lpstr>
      <vt:lpstr>Slide 15</vt:lpstr>
      <vt:lpstr>Slide 16</vt:lpstr>
      <vt:lpstr>Responses by people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Aradhana Yaduvanshi</dc:creator>
  <cp:lastModifiedBy>Lenovo</cp:lastModifiedBy>
  <cp:revision>53</cp:revision>
  <dcterms:created xsi:type="dcterms:W3CDTF">2017-03-01T06:07:03Z</dcterms:created>
  <dcterms:modified xsi:type="dcterms:W3CDTF">2017-03-07T02:58:24Z</dcterms:modified>
</cp:coreProperties>
</file>